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56"/>
  </p:notesMasterIdLst>
  <p:handoutMasterIdLst>
    <p:handoutMasterId r:id="rId57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281" r:id="rId15"/>
    <p:sldId id="282" r:id="rId16"/>
    <p:sldId id="283" r:id="rId17"/>
    <p:sldId id="294" r:id="rId18"/>
    <p:sldId id="284" r:id="rId19"/>
    <p:sldId id="285" r:id="rId20"/>
    <p:sldId id="295" r:id="rId21"/>
    <p:sldId id="299" r:id="rId22"/>
    <p:sldId id="297" r:id="rId23"/>
    <p:sldId id="300" r:id="rId24"/>
    <p:sldId id="264" r:id="rId25"/>
    <p:sldId id="287" r:id="rId26"/>
    <p:sldId id="293" r:id="rId27"/>
    <p:sldId id="302" r:id="rId28"/>
    <p:sldId id="288" r:id="rId29"/>
    <p:sldId id="301" r:id="rId30"/>
    <p:sldId id="286" r:id="rId31"/>
    <p:sldId id="291" r:id="rId32"/>
    <p:sldId id="289" r:id="rId33"/>
    <p:sldId id="270" r:id="rId34"/>
    <p:sldId id="303" r:id="rId35"/>
    <p:sldId id="261" r:id="rId36"/>
    <p:sldId id="277" r:id="rId37"/>
    <p:sldId id="292" r:id="rId38"/>
    <p:sldId id="304" r:id="rId39"/>
    <p:sldId id="305" r:id="rId40"/>
    <p:sldId id="306" r:id="rId41"/>
    <p:sldId id="307" r:id="rId42"/>
    <p:sldId id="310" r:id="rId43"/>
    <p:sldId id="311" r:id="rId44"/>
    <p:sldId id="312" r:id="rId45"/>
    <p:sldId id="308" r:id="rId46"/>
    <p:sldId id="276" r:id="rId47"/>
    <p:sldId id="313" r:id="rId48"/>
    <p:sldId id="314" r:id="rId49"/>
    <p:sldId id="273" r:id="rId50"/>
    <p:sldId id="271" r:id="rId51"/>
    <p:sldId id="274" r:id="rId52"/>
    <p:sldId id="262" r:id="rId53"/>
    <p:sldId id="263" r:id="rId54"/>
    <p:sldId id="265" r:id="rId55"/>
  </p:sldIdLst>
  <p:sldSz cx="9144000" cy="5143500" type="screen16x9"/>
  <p:notesSz cx="6797675" cy="9926638"/>
  <p:custDataLst>
    <p:tags r:id="rId5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F7240-D579-4CD0-A91C-1FF301586B9F}" v="303" dt="2024-06-01T16:03:35.211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4660"/>
  </p:normalViewPr>
  <p:slideViewPr>
    <p:cSldViewPr>
      <p:cViewPr varScale="1">
        <p:scale>
          <a:sx n="110" d="100"/>
          <a:sy n="110" d="100"/>
        </p:scale>
        <p:origin x="120" y="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ags" Target="tags/tag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</dgm:pt>
    <dgm:pt modelId="{5C38D1E6-E55A-49EC-B95D-EFD9DC0A5820}" type="pres">
      <dgm:prSet presAssocID="{B7821A29-A907-4C2E-ADF4-960848BA1FF6}" presName="rootConnector1" presStyleLbl="node1" presStyleIdx="0" presStyleCnt="0"/>
      <dgm:spPr/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</dgm:pt>
    <dgm:pt modelId="{5242639F-4732-442F-88CC-672815A22AA5}" type="pres">
      <dgm:prSet presAssocID="{22A486C2-6E44-428D-82FC-ACBC9DD3CFDD}" presName="rootConnector" presStyleLbl="node2" presStyleIdx="0" presStyleCnt="4"/>
      <dgm:spPr/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</dgm:pt>
    <dgm:pt modelId="{51FBCB8E-580D-4297-8A7E-CFCDA1C30A04}" type="pres">
      <dgm:prSet presAssocID="{1B53CC11-E8D4-419E-898B-D76E11C4DFF9}" presName="rootConnector" presStyleLbl="node3" presStyleIdx="0" presStyleCnt="11"/>
      <dgm:spPr/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</dgm:pt>
    <dgm:pt modelId="{A40C4C83-9461-4563-8545-AC2A0E352CE2}" type="pres">
      <dgm:prSet presAssocID="{3865ED11-6A78-4E39-BA50-1315B70C3F1D}" presName="rootConnector" presStyleLbl="node3" presStyleIdx="1" presStyleCnt="11"/>
      <dgm:spPr/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</dgm:pt>
    <dgm:pt modelId="{0613E688-B3B9-48B6-82F6-171B4C7E9CC3}" type="pres">
      <dgm:prSet presAssocID="{E5DA6078-84C1-42B2-9BE9-609A7909188D}" presName="rootConnector" presStyleLbl="node3" presStyleIdx="2" presStyleCnt="11"/>
      <dgm:spPr/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</dgm:pt>
    <dgm:pt modelId="{26637BE0-8855-44D8-B531-67B99696C2D5}" type="pres">
      <dgm:prSet presAssocID="{B680C3C6-FE1F-436B-8EA2-39896FE91AE1}" presName="rootConnector" presStyleLbl="node3" presStyleIdx="3" presStyleCnt="11"/>
      <dgm:spPr/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</dgm:pt>
    <dgm:pt modelId="{F514B0A3-ECF9-42D1-BC2A-1927AC021232}" type="pres">
      <dgm:prSet presAssocID="{CB910C89-02D0-45F8-B819-E85997DE7913}" presName="rootConnector" presStyleLbl="node2" presStyleIdx="1" presStyleCnt="4"/>
      <dgm:spPr/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</dgm:pt>
    <dgm:pt modelId="{A69AF22F-6C46-4334-B6E2-1A46472EAC7D}" type="pres">
      <dgm:prSet presAssocID="{B899BC62-2D84-4806-9685-DEEB81878A34}" presName="rootConnector" presStyleLbl="node3" presStyleIdx="4" presStyleCnt="11"/>
      <dgm:spPr/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</dgm:pt>
    <dgm:pt modelId="{482F027F-C955-4D76-A42C-3FC5A4350A8D}" type="pres">
      <dgm:prSet presAssocID="{2265BECD-711C-457E-ACBE-59A99173FC0A}" presName="rootConnector" presStyleLbl="node3" presStyleIdx="5" presStyleCnt="11"/>
      <dgm:spPr/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</dgm:pt>
    <dgm:pt modelId="{6D98FD32-D818-4103-B6E6-FEECCD28045A}" type="pres">
      <dgm:prSet presAssocID="{38E045DB-F292-4A43-AB9C-5566D85D1F2A}" presName="rootConnector" presStyleLbl="node2" presStyleIdx="2" presStyleCnt="4"/>
      <dgm:spPr/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</dgm:pt>
    <dgm:pt modelId="{8377CA67-E724-4C86-A0C2-7C9752700802}" type="pres">
      <dgm:prSet presAssocID="{C25DA656-C71F-4AF9-AB6C-D2F445761C5E}" presName="rootConnector" presStyleLbl="node3" presStyleIdx="6" presStyleCnt="11"/>
      <dgm:spPr/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</dgm:pt>
    <dgm:pt modelId="{827C4DC4-1CE1-49A9-9B0A-AE87648D232F}" type="pres">
      <dgm:prSet presAssocID="{43504851-8E23-48A0-B0E8-095048AA06F6}" presName="rootConnector" presStyleLbl="node3" presStyleIdx="7" presStyleCnt="11"/>
      <dgm:spPr/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</dgm:pt>
    <dgm:pt modelId="{DAE0611E-FBA0-47C6-AF9F-184B82AD99FE}" type="pres">
      <dgm:prSet presAssocID="{64546628-4B23-4372-BA01-37BE838A3897}" presName="rootConnector" presStyleLbl="node2" presStyleIdx="3" presStyleCnt="4"/>
      <dgm:spPr/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</dgm:pt>
    <dgm:pt modelId="{22241AE1-FAD0-47FC-A443-13F879EE78E4}" type="pres">
      <dgm:prSet presAssocID="{D7986B0E-95B8-4A7E-8B72-8C58EEFA9DB4}" presName="rootConnector" presStyleLbl="node3" presStyleIdx="8" presStyleCnt="11"/>
      <dgm:spPr/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</dgm:pt>
    <dgm:pt modelId="{3926F955-85DB-4DB5-8C7D-536188DE44E0}" type="pres">
      <dgm:prSet presAssocID="{D8AD04CF-A48A-4F1C-8209-7A5258A22EA5}" presName="rootConnector" presStyleLbl="node3" presStyleIdx="9" presStyleCnt="11"/>
      <dgm:spPr/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</dgm:pt>
    <dgm:pt modelId="{F5170CC5-C0ED-4926-B32B-DBF51A5FC757}" type="pres">
      <dgm:prSet presAssocID="{18D77E29-BEBA-49CE-A84F-525C2704D698}" presName="rootConnector" presStyleLbl="node3" presStyleIdx="10" presStyleCnt="11"/>
      <dgm:spPr/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01.06.2024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01.06.2024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01.06.2024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01.06.2024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01.06.2024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01.06.2024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01.06.2024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851944" y="1065213"/>
            <a:ext cx="5797295" cy="399079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513863766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883664476"/>
              </p:ext>
            </p:extLst>
          </p:nvPr>
        </p:nvGraphicFramePr>
        <p:xfrm>
          <a:off x="179388" y="1065213"/>
          <a:ext cx="879341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519839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183826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1993584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19.03.2024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Kasten 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Backups auf </a:t>
                      </a:r>
                      <a:r>
                        <a:rPr lang="de-CH" sz="1200" dirty="0" err="1"/>
                        <a:t>nfs</a:t>
                      </a:r>
                      <a:r>
                        <a:rPr lang="de-CH" sz="1200" dirty="0"/>
                        <a:t>-Shares schreiben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Patroni</a:t>
                      </a:r>
                      <a:r>
                        <a:rPr lang="de-CH" sz="1200" dirty="0"/>
                        <a:t> wird monolithisch.</a:t>
                      </a:r>
                    </a:p>
                    <a:p>
                      <a:r>
                        <a:rPr lang="de-CH" sz="1200" dirty="0"/>
                        <a:t>Daher</a:t>
                      </a:r>
                      <a:r>
                        <a:rPr lang="de-CH" sz="1200" baseline="0" dirty="0"/>
                        <a:t> kein 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Streichen was</a:t>
                      </a:r>
                      <a:r>
                        <a:rPr lang="de-CH" sz="1200" baseline="0" dirty="0"/>
                        <a:t> möglich ist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Neu erfasste Risiken</a:t>
            </a:r>
          </a:p>
        </p:txBody>
      </p:sp>
    </p:spTree>
    <p:extLst>
      <p:ext uri="{BB962C8B-B14F-4D97-AF65-F5344CB8AC3E}">
        <p14:creationId xmlns:p14="http://schemas.microsoft.com/office/powerpoint/2010/main" val="23629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  <a:p>
            <a:r>
              <a:rPr lang="de-CH" dirty="0" err="1"/>
              <a:t>Scope</a:t>
            </a:r>
            <a:endParaRPr lang="de-CH" dirty="0"/>
          </a:p>
          <a:p>
            <a:r>
              <a:rPr lang="de-CH" dirty="0"/>
              <a:t>Anforderungen</a:t>
            </a:r>
          </a:p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  <a:p>
            <a:r>
              <a:rPr lang="de-CH" dirty="0"/>
              <a:t>Vorauswahl 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/>
              <a:t>Evaluationsplattformen</a:t>
            </a:r>
          </a:p>
          <a:p>
            <a:r>
              <a:rPr lang="de-CH" dirty="0"/>
              <a:t>Lösungsvergleich</a:t>
            </a:r>
          </a:p>
          <a:p>
            <a:r>
              <a:rPr lang="de-CH" dirty="0"/>
              <a:t>Auswertung – Nutzwert-Analyse</a:t>
            </a:r>
          </a:p>
          <a:p>
            <a:r>
              <a:rPr lang="de-CH" dirty="0"/>
              <a:t>Auswertung – Kosten-Nutzen</a:t>
            </a:r>
          </a:p>
          <a:p>
            <a:r>
              <a:rPr lang="de-CH" dirty="0"/>
              <a:t>Entscheid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Keine Subskription Modelle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01.06.2024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MonolitischKSGR</a:t>
                      </a:r>
                      <a:r>
                        <a:rPr lang="de-CH" sz="1400" dirty="0"/>
                        <a:t> Lösung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852944854"/>
              </p:ext>
            </p:extLst>
          </p:nvPr>
        </p:nvGraphicFramePr>
        <p:xfrm>
          <a:off x="179388" y="1065213"/>
          <a:ext cx="8785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/>
              <a:t>Umsetzung</a:t>
            </a:r>
          </a:p>
          <a:p>
            <a:r>
              <a:rPr lang="de-CH" dirty="0" err="1"/>
              <a:t>Testing</a:t>
            </a:r>
            <a:endParaRPr lang="de-CH" dirty="0"/>
          </a:p>
          <a:p>
            <a:r>
              <a:rPr lang="de-CH" dirty="0"/>
              <a:t>Demo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</a:t>
            </a:r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  <a:p>
            <a:r>
              <a:rPr lang="de-CH" dirty="0"/>
              <a:t>Das KSGR und seine IT</a:t>
            </a:r>
          </a:p>
          <a:p>
            <a:r>
              <a:rPr lang="de-CH" dirty="0"/>
              <a:t>Ausgangslage</a:t>
            </a:r>
          </a:p>
          <a:p>
            <a:r>
              <a:rPr lang="de-CH" dirty="0"/>
              <a:t>Abhängigkeiten</a:t>
            </a:r>
          </a:p>
          <a:p>
            <a:r>
              <a:rPr lang="de-CH" dirty="0"/>
              <a:t>Abgrenzungen</a:t>
            </a:r>
          </a:p>
          <a:p>
            <a:r>
              <a:rPr lang="de-CH" dirty="0"/>
              <a:t>Gegebene Systeme</a:t>
            </a:r>
          </a:p>
          <a:p>
            <a:r>
              <a:rPr lang="de-CH" dirty="0"/>
              <a:t>Zieldefinition</a:t>
            </a:r>
          </a:p>
          <a:p>
            <a:r>
              <a:rPr lang="de-CH" dirty="0"/>
              <a:t>Projektmanagement</a:t>
            </a:r>
          </a:p>
          <a:p>
            <a:r>
              <a:rPr lang="de-CH" dirty="0"/>
              <a:t>Risikomanagement</a:t>
            </a:r>
          </a:p>
          <a:p>
            <a:r>
              <a:rPr lang="de-CH" dirty="0"/>
              <a:t>Risikomatrizen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Umsetzung</a:t>
            </a:r>
          </a:p>
        </p:txBody>
      </p:sp>
    </p:spTree>
    <p:extLst>
      <p:ext uri="{BB962C8B-B14F-4D97-AF65-F5344CB8AC3E}">
        <p14:creationId xmlns:p14="http://schemas.microsoft.com/office/powerpoint/2010/main" val="2317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Testing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5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Demo </a:t>
            </a:r>
            <a:r>
              <a:rPr lang="de-CH" dirty="0" err="1"/>
              <a:t>Deploying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err="1"/>
              <a:t>Bloated</a:t>
            </a:r>
            <a:r>
              <a:rPr lang="de-CH" dirty="0"/>
              <a:t> </a:t>
            </a:r>
            <a:r>
              <a:rPr lang="de-CH" err="1"/>
              <a:t>Tables</a:t>
            </a:r>
            <a:r>
              <a:rPr lang="de-CH"/>
              <a:t> Berechnen</a:t>
            </a:r>
            <a:endParaRPr lang="en-US"/>
          </a:p>
          <a:p>
            <a:r>
              <a:rPr lang="de-CH" dirty="0"/>
              <a:t>AUTOVACUUM Berechnen</a:t>
            </a:r>
          </a:p>
          <a:p>
            <a:r>
              <a:rPr lang="de-CH" dirty="0"/>
              <a:t>Demo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</a:t>
            </a:r>
          </a:p>
        </p:txBody>
      </p:sp>
    </p:spTree>
    <p:extLst>
      <p:ext uri="{BB962C8B-B14F-4D97-AF65-F5344CB8AC3E}">
        <p14:creationId xmlns:p14="http://schemas.microsoft.com/office/powerpoint/2010/main" val="36426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Holt die Grenze für den AUTOVACUUM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 HTML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–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Maintenance-Tool – Demo</a:t>
            </a:r>
          </a:p>
        </p:txBody>
      </p:sp>
    </p:spTree>
    <p:extLst>
      <p:ext uri="{BB962C8B-B14F-4D97-AF65-F5344CB8AC3E}">
        <p14:creationId xmlns:p14="http://schemas.microsoft.com/office/powerpoint/2010/main" val="315447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79388" y="1838489"/>
            <a:ext cx="4464050" cy="2114223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C584EF-FDC9-6CCE-68E9-F59DD2D546A3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3"/>
          <a:stretch>
            <a:fillRect/>
          </a:stretch>
        </p:blipFill>
        <p:spPr>
          <a:xfrm>
            <a:off x="4554251" y="1907118"/>
            <a:ext cx="4572000" cy="1977335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en-US" err="1">
                <a:cs typeface="Arial"/>
              </a:rPr>
              <a:t>Zielüberprüfung</a:t>
            </a:r>
            <a:endParaRPr lang="en-US" dirty="0" err="1">
              <a:cs typeface="Arial"/>
            </a:endParaRPr>
          </a:p>
          <a:p>
            <a:r>
              <a:rPr lang="en-US" dirty="0" err="1">
                <a:cs typeface="Arial"/>
              </a:rPr>
              <a:t>Nicht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erreichte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Ziele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2022:	KIS Entwickler und DBA beim KSGR</a:t>
            </a:r>
          </a:p>
          <a:p>
            <a:r>
              <a:rPr lang="de-CH" dirty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en-US" err="1">
                <a:cs typeface="Arial"/>
              </a:rPr>
              <a:t>Zielüberprüfung</a:t>
            </a:r>
            <a:endParaRPr lang="en-US" dirty="0" err="1">
              <a:cs typeface="Arial"/>
            </a:endParaRPr>
          </a:p>
          <a:p>
            <a:r>
              <a:rPr lang="en-US" dirty="0" err="1">
                <a:cs typeface="Arial"/>
              </a:rPr>
              <a:t>Nicht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erreichte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Ziele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en-US" err="1">
                <a:cs typeface="Arial"/>
              </a:rPr>
              <a:t>Zielüberprüfung</a:t>
            </a:r>
            <a:endParaRPr lang="en-US" dirty="0" err="1">
              <a:cs typeface="Arial"/>
            </a:endParaRPr>
          </a:p>
          <a:p>
            <a:r>
              <a:rPr lang="en-US" dirty="0" err="1">
                <a:cs typeface="Arial"/>
              </a:rPr>
              <a:t>Nicht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erreichte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Ziele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– Nicht erreichte Ziele</a:t>
            </a:r>
          </a:p>
        </p:txBody>
      </p:sp>
    </p:spTree>
    <p:extLst>
      <p:ext uri="{BB962C8B-B14F-4D97-AF65-F5344CB8AC3E}">
        <p14:creationId xmlns:p14="http://schemas.microsoft.com/office/powerpoint/2010/main" val="255264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01.06.2024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Mitarbeitenden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Das KSGR und seine IT</a:t>
            </a:r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Abhängigkeiten</a:t>
            </a:r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79785241"/>
              </p:ext>
            </p:extLst>
          </p:nvPr>
        </p:nvGraphicFramePr>
        <p:xfrm>
          <a:off x="179388" y="1065213"/>
          <a:ext cx="8785098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04">
                  <a:extLst>
                    <a:ext uri="{9D8B030D-6E8A-4147-A177-3AD203B41FA5}">
                      <a16:colId xmlns:a16="http://schemas.microsoft.com/office/drawing/2014/main" val="1481409792"/>
                    </a:ext>
                  </a:extLst>
                </a:gridCol>
                <a:gridCol w="4464494">
                  <a:extLst>
                    <a:ext uri="{9D8B030D-6E8A-4147-A177-3AD203B41FA5}">
                      <a16:colId xmlns:a16="http://schemas.microsoft.com/office/drawing/2014/main" val="280921787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Produkt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HPE 3PAR 8450 SAN Storage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32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Virtualisierungsplattform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VMware® </a:t>
                      </a:r>
                      <a:r>
                        <a:rPr lang="de-CH" sz="1300" dirty="0" err="1"/>
                        <a:t>vSphere</a:t>
                      </a:r>
                      <a:r>
                        <a:rPr lang="de-CH" sz="1300" dirty="0"/>
                        <a:t>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58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Backupsystem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VEEAM Backup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5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Provisioning</a:t>
                      </a:r>
                      <a:r>
                        <a:rPr lang="de-CH" sz="1300" dirty="0"/>
                        <a:t> / </a:t>
                      </a:r>
                      <a:r>
                        <a:rPr lang="de-CH" sz="1300" dirty="0" err="1"/>
                        <a:t>Lifecycle</a:t>
                      </a:r>
                      <a:r>
                        <a:rPr lang="de-CH" sz="1300" dirty="0"/>
                        <a:t> Management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Foreman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06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 Linux-Distribution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300" dirty="0"/>
                        <a:t>Debian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9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 Linux-Distributionen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Rocky Linux, Oracle Linux, RHEL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481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Paessler</a:t>
                      </a:r>
                      <a:r>
                        <a:rPr lang="de-CH" sz="1300" dirty="0"/>
                        <a:t> Router Traffic </a:t>
                      </a:r>
                      <a:r>
                        <a:rPr lang="de-CH" sz="1300" dirty="0" err="1"/>
                        <a:t>Grapher</a:t>
                      </a:r>
                      <a:r>
                        <a:rPr lang="de-CH" sz="1300" dirty="0"/>
                        <a:t> (PRTG)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43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Zabbix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Container-Plattform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Kubernetes</a:t>
                      </a:r>
                      <a:r>
                        <a:rPr lang="de-CH" sz="1300" dirty="0"/>
                        <a:t> (k8s)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96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300" dirty="0"/>
                        <a:t>Infrastructure as code (</a:t>
                      </a:r>
                      <a:r>
                        <a:rPr lang="fr-FR" sz="1300" dirty="0" err="1"/>
                        <a:t>Iac</a:t>
                      </a:r>
                      <a:r>
                        <a:rPr lang="fr-FR" sz="1300" dirty="0"/>
                        <a:t>)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Ansible</a:t>
                      </a:r>
                      <a:r>
                        <a:rPr lang="de-CH" sz="1300" dirty="0"/>
                        <a:t> und Terraform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128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Log-Plattform / SIEM-System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In</a:t>
                      </a:r>
                      <a:r>
                        <a:rPr lang="de-CH" sz="1300" baseline="0" dirty="0"/>
                        <a:t> Ausschreibung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27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Usermanagement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Microsoft </a:t>
                      </a:r>
                      <a:r>
                        <a:rPr lang="de-CH" sz="1300" dirty="0" err="1"/>
                        <a:t>Active</a:t>
                      </a:r>
                      <a:r>
                        <a:rPr lang="de-CH" sz="1300" dirty="0"/>
                        <a:t>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5491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Gegebene Systeme</a:t>
            </a:r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Props1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1178</Words>
  <Application>Microsoft Office PowerPoint</Application>
  <PresentationFormat>On-screen Show (16:9)</PresentationFormat>
  <Paragraphs>665</Paragraphs>
  <Slides>47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1_Startfolien</vt:lpstr>
      <vt:lpstr>2_Trennfolien / Untertitel</vt:lpstr>
      <vt:lpstr>3_Inhaltsfolien</vt:lpstr>
      <vt:lpstr>4_Danke und Abschluss</vt:lpstr>
      <vt:lpstr>5_Schlussfolie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154</cp:revision>
  <dcterms:created xsi:type="dcterms:W3CDTF">2021-09-20T14:02:05Z</dcterms:created>
  <dcterms:modified xsi:type="dcterms:W3CDTF">2024-06-01T16:04:00Z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